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34"/>
  </p:notesMasterIdLst>
  <p:sldIdLst>
    <p:sldId id="256" r:id="rId2"/>
    <p:sldId id="257" r:id="rId3"/>
    <p:sldId id="318" r:id="rId4"/>
    <p:sldId id="310" r:id="rId5"/>
    <p:sldId id="315" r:id="rId6"/>
    <p:sldId id="314" r:id="rId7"/>
    <p:sldId id="309" r:id="rId8"/>
    <p:sldId id="316" r:id="rId9"/>
    <p:sldId id="320" r:id="rId10"/>
    <p:sldId id="263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06" r:id="rId22"/>
    <p:sldId id="321" r:id="rId23"/>
    <p:sldId id="296" r:id="rId24"/>
    <p:sldId id="307" r:id="rId25"/>
    <p:sldId id="302" r:id="rId26"/>
    <p:sldId id="305" r:id="rId27"/>
    <p:sldId id="301" r:id="rId28"/>
    <p:sldId id="332" r:id="rId29"/>
    <p:sldId id="303" r:id="rId30"/>
    <p:sldId id="304" r:id="rId31"/>
    <p:sldId id="295" r:id="rId32"/>
    <p:sldId id="319" r:id="rId3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506FC1E6-298C-8245-9C4B-6094C4DD5A30}">
          <p14:sldIdLst>
            <p14:sldId id="256"/>
            <p14:sldId id="257"/>
            <p14:sldId id="318"/>
            <p14:sldId id="310"/>
            <p14:sldId id="315"/>
            <p14:sldId id="314"/>
            <p14:sldId id="309"/>
            <p14:sldId id="316"/>
            <p14:sldId id="320"/>
            <p14:sldId id="263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06"/>
            <p14:sldId id="321"/>
            <p14:sldId id="296"/>
            <p14:sldId id="307"/>
            <p14:sldId id="302"/>
            <p14:sldId id="305"/>
            <p14:sldId id="301"/>
            <p14:sldId id="332"/>
            <p14:sldId id="303"/>
            <p14:sldId id="304"/>
            <p14:sldId id="295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AE"/>
    <a:srgbClr val="8D4A0F"/>
    <a:srgbClr val="DAD409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/>
    <p:restoredTop sz="94010"/>
  </p:normalViewPr>
  <p:slideViewPr>
    <p:cSldViewPr snapToGrid="0" snapToObjects="1"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2969-F816-0146-915C-AE00420490E7}" type="datetimeFigureOut">
              <a:rPr lang="de-DE" smtClean="0"/>
              <a:t>23.07.2018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BA0C7-F9A9-8C47-888C-FED1A313B7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7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BA0C7-F9A9-8C47-888C-FED1A313B7E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64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C31-4407-F243-840D-76E7294216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72391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C31-4407-F243-840D-76E7294216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524203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C31-4407-F243-840D-76E7294216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42652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" y="0"/>
            <a:ext cx="9142856" cy="6857142"/>
          </a:xfrm>
          <a:prstGeom prst="rect">
            <a:avLst/>
          </a:prstGeom>
          <a:ln w="9525">
            <a:solidFill>
              <a:srgbClr val="E63323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688030"/>
            <a:ext cx="6858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167705"/>
            <a:ext cx="6858000" cy="785324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1" y="4045109"/>
            <a:ext cx="5348994" cy="8080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1">
                <a:solidFill>
                  <a:srgbClr val="3C3C3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de-DE" dirty="0"/>
              <a:t>Master-</a:t>
            </a:r>
            <a:r>
              <a:rPr lang="de-DE" dirty="0" err="1"/>
              <a:t>Subtitel</a:t>
            </a:r>
            <a:r>
              <a:rPr lang="de-DE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119720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" y="5"/>
            <a:ext cx="9144000" cy="600638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AD157D2-4E0C-DD49-8B0D-8E06AEFF4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102" y="6356355"/>
            <a:ext cx="353891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54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9"/>
            <a:ext cx="3886200" cy="40163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9"/>
            <a:ext cx="3886200" cy="40163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F1D6E89B-E30A-C74B-B2EE-4AAE2A573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102" y="6356355"/>
            <a:ext cx="353891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5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1" y="5451194"/>
            <a:ext cx="355958" cy="384426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28650" y="1825715"/>
            <a:ext cx="7824558" cy="34634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1155801" y="5500970"/>
            <a:ext cx="7297409" cy="398725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8D4A0F"/>
                </a:solidFill>
              </a:defRPr>
            </a:lvl1pPr>
            <a:lvl2pPr marL="457189" indent="0">
              <a:buNone/>
              <a:defRPr sz="1600" b="1" i="1">
                <a:solidFill>
                  <a:srgbClr val="FF0000"/>
                </a:solidFill>
              </a:defRPr>
            </a:lvl2pPr>
            <a:lvl3pPr marL="914377" indent="0">
              <a:buNone/>
              <a:defRPr sz="1600" b="1" i="1">
                <a:solidFill>
                  <a:srgbClr val="FF0000"/>
                </a:solidFill>
              </a:defRPr>
            </a:lvl3pPr>
            <a:lvl4pPr marL="1371566" indent="0">
              <a:buNone/>
              <a:defRPr sz="1600" b="1" i="1">
                <a:solidFill>
                  <a:srgbClr val="FF0000"/>
                </a:solidFill>
              </a:defRPr>
            </a:lvl4pPr>
            <a:lvl5pPr marL="1828754" indent="0">
              <a:buNone/>
              <a:defRPr sz="1600" b="1" i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80A1E0-3245-4C40-B5A4-89A366674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102" y="6356355"/>
            <a:ext cx="353891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28653" y="1825714"/>
            <a:ext cx="3870797" cy="34410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4644555" y="1825714"/>
            <a:ext cx="3870797" cy="34410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CFDAB86C-2374-E141-9310-76BAB7E22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102" y="6356355"/>
            <a:ext cx="353891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4" y="5451194"/>
            <a:ext cx="355958" cy="384426"/>
          </a:xfrm>
          <a:prstGeom prst="rect">
            <a:avLst/>
          </a:prstGeom>
        </p:spPr>
      </p:pic>
      <p:sp>
        <p:nvSpPr>
          <p:cNvPr id="18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1155801" y="5500970"/>
            <a:ext cx="3343648" cy="398725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8D4A0F"/>
                </a:solidFill>
              </a:defRPr>
            </a:lvl1pPr>
            <a:lvl2pPr marL="457189" indent="0">
              <a:buNone/>
              <a:defRPr sz="1600" b="1" i="1">
                <a:solidFill>
                  <a:srgbClr val="FF0000"/>
                </a:solidFill>
              </a:defRPr>
            </a:lvl2pPr>
            <a:lvl3pPr marL="914377" indent="0">
              <a:buNone/>
              <a:defRPr sz="1600" b="1" i="1">
                <a:solidFill>
                  <a:srgbClr val="FF0000"/>
                </a:solidFill>
              </a:defRPr>
            </a:lvl3pPr>
            <a:lvl4pPr marL="1371566" indent="0">
              <a:buNone/>
              <a:defRPr sz="1600" b="1" i="1">
                <a:solidFill>
                  <a:srgbClr val="FF0000"/>
                </a:solidFill>
              </a:defRPr>
            </a:lvl4pPr>
            <a:lvl5pPr marL="1828754" indent="0">
              <a:buNone/>
              <a:defRPr sz="1600" b="1" i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5157558" y="5500970"/>
            <a:ext cx="3343648" cy="398725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8D4A0F"/>
                </a:solidFill>
              </a:defRPr>
            </a:lvl1pPr>
            <a:lvl2pPr marL="457189" indent="0">
              <a:buNone/>
              <a:defRPr sz="1600" b="1" i="1">
                <a:solidFill>
                  <a:srgbClr val="FF0000"/>
                </a:solidFill>
              </a:defRPr>
            </a:lvl2pPr>
            <a:lvl3pPr marL="914377" indent="0">
              <a:buNone/>
              <a:defRPr sz="1600" b="1" i="1">
                <a:solidFill>
                  <a:srgbClr val="FF0000"/>
                </a:solidFill>
              </a:defRPr>
            </a:lvl3pPr>
            <a:lvl4pPr marL="1371566" indent="0">
              <a:buNone/>
              <a:defRPr sz="1600" b="1" i="1">
                <a:solidFill>
                  <a:srgbClr val="FF0000"/>
                </a:solidFill>
              </a:defRPr>
            </a:lvl4pPr>
            <a:lvl5pPr marL="1828754" indent="0">
              <a:buNone/>
              <a:defRPr sz="1600" b="1" i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72" y="5451194"/>
            <a:ext cx="355958" cy="3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3"/>
          <p:cNvSpPr>
            <a:spLocks noGrp="1"/>
          </p:cNvSpPr>
          <p:nvPr>
            <p:ph sz="half" idx="13"/>
          </p:nvPr>
        </p:nvSpPr>
        <p:spPr>
          <a:xfrm>
            <a:off x="3887393" y="987430"/>
            <a:ext cx="4627959" cy="48545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83061C2-A63A-954A-A15D-F2210DDAA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102" y="6356355"/>
            <a:ext cx="353891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1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C31-4407-F243-840D-76E72942167A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7" name="Gerade Verbindung 8">
            <a:extLst>
              <a:ext uri="{FF2B5EF4-FFF2-40B4-BE49-F238E27FC236}">
                <a16:creationId xmlns:a16="http://schemas.microsoft.com/office/drawing/2014/main" id="{4AD1A2B9-D920-5345-AEF0-0A0F8236548E}"/>
              </a:ext>
            </a:extLst>
          </p:cNvPr>
          <p:cNvCxnSpPr/>
          <p:nvPr userDrawn="1"/>
        </p:nvCxnSpPr>
        <p:spPr>
          <a:xfrm flipV="1">
            <a:off x="1452514" y="6396037"/>
            <a:ext cx="0" cy="206376"/>
          </a:xfrm>
          <a:prstGeom prst="line">
            <a:avLst/>
          </a:prstGeom>
          <a:ln w="9525">
            <a:solidFill>
              <a:srgbClr val="006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9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C31-4407-F243-840D-76E7294216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872277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C31-4407-F243-840D-76E7294216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806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C31-4407-F243-840D-76E7294216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70520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C31-4407-F243-840D-76E7294216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908442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C31-4407-F243-840D-76E7294216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403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C31-4407-F243-840D-76E7294216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172611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C31-4407-F243-840D-76E7294216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929302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7C31-4407-F243-840D-76E72942167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3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6" cy="6857142"/>
          </a:xfrm>
          <a:prstGeom prst="rect">
            <a:avLst/>
          </a:prstGeom>
        </p:spPr>
      </p:pic>
      <p:cxnSp>
        <p:nvCxnSpPr>
          <p:cNvPr id="8" name="Gerade Verbindung 11"/>
          <p:cNvCxnSpPr/>
          <p:nvPr userDrawn="1"/>
        </p:nvCxnSpPr>
        <p:spPr>
          <a:xfrm flipV="1">
            <a:off x="1452514" y="6396037"/>
            <a:ext cx="0" cy="206376"/>
          </a:xfrm>
          <a:prstGeom prst="line">
            <a:avLst/>
          </a:prstGeom>
          <a:ln w="9525">
            <a:solidFill>
              <a:srgbClr val="006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7"/>
          <p:cNvCxnSpPr/>
          <p:nvPr userDrawn="1"/>
        </p:nvCxnSpPr>
        <p:spPr>
          <a:xfrm>
            <a:off x="331612" y="6160650"/>
            <a:ext cx="865011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80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52" r:id="rId14"/>
    <p:sldLayoutId id="2147483660" r:id="rId15"/>
    <p:sldLayoutId id="2147483661" r:id="rId16"/>
    <p:sldLayoutId id="214748365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158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ESTICOM </a:t>
            </a:r>
            <a:br>
              <a:rPr lang="de-DE" b="1" dirty="0"/>
            </a:br>
            <a:r>
              <a:rPr lang="de-DE" b="1" dirty="0"/>
              <a:t>Training Programme</a:t>
            </a:r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Initial </a:t>
            </a:r>
            <a:r>
              <a:rPr lang="de-DE" dirty="0" err="1"/>
              <a:t>findings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Training Programme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Matthias Kuske, Barrie Dwyer</a:t>
            </a:r>
          </a:p>
          <a:p>
            <a:r>
              <a:rPr lang="de-DE" dirty="0"/>
              <a:t>AIDS2018 Amsterdam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7" y="4945226"/>
            <a:ext cx="2614659" cy="155438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85" y="5078391"/>
            <a:ext cx="1278384" cy="127838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08" y="5448207"/>
            <a:ext cx="2857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013" y="365126"/>
            <a:ext cx="8161337" cy="1325563"/>
          </a:xfrm>
        </p:spPr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Piloting of the first Europe wide provision of training for Community Health Workers covering a wide curriculum.</a:t>
            </a:r>
          </a:p>
          <a:p>
            <a:r>
              <a:rPr lang="en-US" sz="2600" dirty="0"/>
              <a:t>Contains three ‘arms’ </a:t>
            </a:r>
          </a:p>
          <a:p>
            <a:pPr lvl="1"/>
            <a:r>
              <a:rPr lang="en-US" dirty="0"/>
              <a:t>Development of the ‘toolbox’ Training Materials in module form (40 to 50 hours of training)</a:t>
            </a:r>
          </a:p>
          <a:p>
            <a:pPr lvl="1"/>
            <a:r>
              <a:rPr lang="en-US" dirty="0"/>
              <a:t>Development and provision of the Training of Trainers sessions</a:t>
            </a:r>
          </a:p>
          <a:p>
            <a:pPr lvl="1"/>
            <a:r>
              <a:rPr lang="en-US" dirty="0"/>
              <a:t>Support and provision for National Pilot Trainings</a:t>
            </a:r>
          </a:p>
          <a:p>
            <a:r>
              <a:rPr lang="en-US" sz="2600" dirty="0"/>
              <a:t>Linked to the two surveys just presented</a:t>
            </a:r>
          </a:p>
          <a:p>
            <a:pPr lvl="1"/>
            <a:r>
              <a:rPr lang="en-US" dirty="0"/>
              <a:t>EMIS 2017</a:t>
            </a:r>
          </a:p>
          <a:p>
            <a:pPr lvl="1"/>
            <a:r>
              <a:rPr lang="en-US" dirty="0"/>
              <a:t>ECHOES – review of CHW training provision and survey of CHW training needs</a:t>
            </a:r>
          </a:p>
          <a:p>
            <a:pPr lvl="1"/>
            <a:endParaRPr lang="de-DE" sz="2400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5900" y="6365166"/>
            <a:ext cx="4204686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8688" y="633847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10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013" y="365126"/>
            <a:ext cx="8161337" cy="1325563"/>
          </a:xfrm>
        </p:spPr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materials also contain a Needs Assessment Tool and Evaluation Tool and suggested Curriculums to guide the choice of materials</a:t>
            </a:r>
          </a:p>
          <a:p>
            <a:r>
              <a:rPr lang="en-US" sz="2400" dirty="0"/>
              <a:t>All materials for both the Training of Trainer Workshops and the Training Modules were developed using both the pedagogical approach (choosing identified subjects for module development) and an </a:t>
            </a:r>
            <a:r>
              <a:rPr lang="en-US" sz="2400" dirty="0" err="1"/>
              <a:t>andragogical</a:t>
            </a:r>
            <a:r>
              <a:rPr lang="en-US" sz="2400" dirty="0"/>
              <a:t> approach (using the experiences of the participants and facilitators present)</a:t>
            </a:r>
          </a:p>
          <a:p>
            <a:pPr lvl="1"/>
            <a:endParaRPr lang="de-DE" sz="2400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5900" y="6365166"/>
            <a:ext cx="4204686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8688" y="633847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11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013" y="365126"/>
            <a:ext cx="8161337" cy="1325563"/>
          </a:xfrm>
        </p:spPr>
        <p:txBody>
          <a:bodyPr/>
          <a:lstStyle/>
          <a:p>
            <a:r>
              <a:rPr lang="de-DE" dirty="0"/>
              <a:t>Training material </a:t>
            </a:r>
            <a:r>
              <a:rPr lang="de-DE" dirty="0" err="1"/>
              <a:t>development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training materials were developed under four modules, each with their own aim.</a:t>
            </a:r>
          </a:p>
          <a:p>
            <a:pPr lvl="1"/>
            <a:r>
              <a:rPr lang="en-US" sz="2000" dirty="0"/>
              <a:t>Aim One: To increase the access to prevention, including testing services for HIV, STI’s and Viral Hepatitis among MSM and priority sub-groups.</a:t>
            </a:r>
          </a:p>
          <a:p>
            <a:pPr lvl="1"/>
            <a:r>
              <a:rPr lang="en-US" sz="2000" dirty="0"/>
              <a:t>Aim Two: To improve the linkage and retention in care, as well as quality of care, including treatment for HIV/AIDS, STI’s and Viral Hepatitis.</a:t>
            </a:r>
          </a:p>
          <a:p>
            <a:pPr lvl="1"/>
            <a:r>
              <a:rPr lang="en-US" sz="2000" dirty="0"/>
              <a:t>Aim Three: To improve the integration of services to ensure patient </a:t>
            </a:r>
            <a:r>
              <a:rPr lang="en-US" sz="2000" dirty="0" err="1"/>
              <a:t>centred</a:t>
            </a:r>
            <a:r>
              <a:rPr lang="en-US" sz="2000" dirty="0"/>
              <a:t> care, including in-patient and out-patient facilities, including Community &amp; Prison Health Services.</a:t>
            </a:r>
          </a:p>
          <a:p>
            <a:pPr lvl="1"/>
            <a:r>
              <a:rPr lang="en-US" sz="2000" dirty="0"/>
              <a:t>Aim Four: To reduce stigma and discrimination due to sexual orientation and of people living with HIV/AIDS in healthcare settings, including prison health services and in the community.</a:t>
            </a:r>
          </a:p>
          <a:p>
            <a:pPr lvl="1"/>
            <a:endParaRPr lang="de-DE" sz="2400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5900" y="6365166"/>
            <a:ext cx="4204686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8688" y="633847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12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7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013" y="365126"/>
            <a:ext cx="8161337" cy="1325563"/>
          </a:xfrm>
        </p:spPr>
        <p:txBody>
          <a:bodyPr/>
          <a:lstStyle/>
          <a:p>
            <a:r>
              <a:rPr lang="de-DE" dirty="0"/>
              <a:t>Training </a:t>
            </a:r>
            <a:r>
              <a:rPr lang="de-DE" dirty="0" err="1"/>
              <a:t>materials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Training modules developed to meet these aims include:</a:t>
            </a:r>
          </a:p>
          <a:p>
            <a:pPr lvl="1"/>
            <a:r>
              <a:rPr lang="en-US" sz="2000" dirty="0"/>
              <a:t>Cultural Competency strategies to remove barriers to access; improve quality of services and retention into care; Patient Involvement; Peer Mentoring; Capacity Building and Community Engagement.</a:t>
            </a:r>
          </a:p>
          <a:p>
            <a:pPr lvl="1"/>
            <a:r>
              <a:rPr lang="en-US" sz="2000" dirty="0"/>
              <a:t>Vulnerable MSM subgroups and subsequent sexual health needs: MSM Youth; MSM Migrants; Non Gay/Bi identified MSM; MSM from ethnic or cultural minority groups; Trans* MSM; MSM with drug (</a:t>
            </a:r>
            <a:r>
              <a:rPr lang="en-US" sz="2000" dirty="0" err="1"/>
              <a:t>Chemsex</a:t>
            </a:r>
            <a:r>
              <a:rPr lang="en-US" sz="2000" dirty="0"/>
              <a:t>) and alcohol needs; MSM in prison settings.</a:t>
            </a:r>
          </a:p>
          <a:p>
            <a:pPr lvl="1"/>
            <a:r>
              <a:rPr lang="en-US" sz="2000" dirty="0"/>
              <a:t>The epidemiological dynamics of HIV infection among MSM in Europe.</a:t>
            </a:r>
          </a:p>
          <a:p>
            <a:pPr lvl="1"/>
            <a:r>
              <a:rPr lang="en-US" sz="2000" dirty="0"/>
              <a:t>Syndemic Production Model on intertwining factors for poor sexual health for MSM.</a:t>
            </a:r>
          </a:p>
          <a:p>
            <a:pPr lvl="1"/>
            <a:r>
              <a:rPr lang="en-US" sz="2000" dirty="0"/>
              <a:t>New Prevention Technologies: </a:t>
            </a:r>
            <a:r>
              <a:rPr lang="en-US" sz="2000" dirty="0" err="1"/>
              <a:t>TasP</a:t>
            </a:r>
            <a:r>
              <a:rPr lang="en-US" sz="2000" dirty="0"/>
              <a:t>; PEP; </a:t>
            </a:r>
            <a:r>
              <a:rPr lang="en-US" sz="2000" dirty="0" err="1"/>
              <a:t>PrEP</a:t>
            </a:r>
            <a:r>
              <a:rPr lang="en-US" sz="2000" dirty="0"/>
              <a:t>; Self Sampling/Self Testing </a:t>
            </a:r>
          </a:p>
          <a:p>
            <a:pPr lvl="1"/>
            <a:endParaRPr lang="de-DE" sz="2400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5900" y="6365166"/>
            <a:ext cx="4204686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8688" y="633847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13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013" y="365126"/>
            <a:ext cx="8161337" cy="1325563"/>
          </a:xfrm>
        </p:spPr>
        <p:txBody>
          <a:bodyPr>
            <a:normAutofit/>
          </a:bodyPr>
          <a:lstStyle/>
          <a:p>
            <a:r>
              <a:rPr lang="de-DE" sz="3600" dirty="0" err="1"/>
              <a:t>Facilitator</a:t>
            </a:r>
            <a:r>
              <a:rPr lang="de-DE" sz="3600" dirty="0"/>
              <a:t> Manual &amp; </a:t>
            </a:r>
            <a:r>
              <a:rPr lang="de-DE" sz="3600" dirty="0" err="1"/>
              <a:t>Participant</a:t>
            </a:r>
            <a:r>
              <a:rPr lang="de-DE" sz="3600" dirty="0"/>
              <a:t> Workbook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5900" y="6365166"/>
            <a:ext cx="4204686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8688" y="633847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14</a:t>
            </a:fld>
            <a:endParaRPr lang="de-DE" b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28" y="1530889"/>
            <a:ext cx="3714568" cy="428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66" y="1521150"/>
            <a:ext cx="3116736" cy="429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03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013" y="365126"/>
            <a:ext cx="8161337" cy="1325563"/>
          </a:xfrm>
        </p:spPr>
        <p:txBody>
          <a:bodyPr>
            <a:normAutofit/>
          </a:bodyPr>
          <a:lstStyle/>
          <a:p>
            <a:r>
              <a:rPr lang="de-DE" sz="3600" dirty="0" err="1"/>
              <a:t>Powerpoint</a:t>
            </a:r>
            <a:r>
              <a:rPr lang="de-DE" sz="3600" dirty="0"/>
              <a:t> </a:t>
            </a:r>
            <a:r>
              <a:rPr lang="de-DE" sz="3600" dirty="0" err="1"/>
              <a:t>slides</a:t>
            </a:r>
            <a:r>
              <a:rPr lang="de-DE" sz="3600" dirty="0"/>
              <a:t> &amp; E-</a:t>
            </a:r>
            <a:r>
              <a:rPr lang="de-DE" sz="3600" dirty="0" err="1"/>
              <a:t>learning</a:t>
            </a:r>
            <a:r>
              <a:rPr lang="de-DE" sz="3600" dirty="0"/>
              <a:t> </a:t>
            </a:r>
            <a:r>
              <a:rPr lang="de-DE" sz="3600" dirty="0" err="1"/>
              <a:t>tool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5900" y="6365166"/>
            <a:ext cx="4204686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8688" y="633847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15</a:t>
            </a:fld>
            <a:endParaRPr lang="de-DE" b="1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5" y="2100002"/>
            <a:ext cx="4038600" cy="301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95" y="1455938"/>
            <a:ext cx="3324038" cy="449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0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013" y="365126"/>
            <a:ext cx="8161337" cy="1325563"/>
          </a:xfrm>
        </p:spPr>
        <p:txBody>
          <a:bodyPr/>
          <a:lstStyle/>
          <a:p>
            <a:r>
              <a:rPr lang="de-DE" dirty="0"/>
              <a:t>Curriculum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Four curricular formats devised: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Curriculum A: Skills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Curriculum B: Basics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Curriculum C: Good Practice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Curriculum D: Development</a:t>
            </a:r>
          </a:p>
          <a:p>
            <a:pPr>
              <a:lnSpc>
                <a:spcPct val="120000"/>
              </a:lnSpc>
            </a:pPr>
            <a:r>
              <a:rPr lang="en-US" dirty="0"/>
              <a:t>Used the 7 point procedure to help build</a:t>
            </a:r>
          </a:p>
          <a:p>
            <a:pPr>
              <a:lnSpc>
                <a:spcPct val="120000"/>
              </a:lnSpc>
            </a:pPr>
            <a:r>
              <a:rPr lang="en-US" dirty="0"/>
              <a:t>Diagnosis of needs/formation of objectives/selection of content/organisation of content/selection of learning experiences/organisation of learning experiences/determination of what to evaluate and the ways and means of doing it</a:t>
            </a:r>
          </a:p>
          <a:p>
            <a:pPr>
              <a:lnSpc>
                <a:spcPct val="120000"/>
              </a:lnSpc>
            </a:pPr>
            <a:r>
              <a:rPr lang="en-US" dirty="0"/>
              <a:t>Incorporates the Pedagogical and </a:t>
            </a:r>
            <a:r>
              <a:rPr lang="en-US" dirty="0" err="1"/>
              <a:t>Andragogical</a:t>
            </a:r>
            <a:r>
              <a:rPr lang="en-US" dirty="0"/>
              <a:t> approaches</a:t>
            </a:r>
          </a:p>
          <a:p>
            <a:pPr lvl="1"/>
            <a:endParaRPr lang="de-DE" sz="2400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5900" y="6365166"/>
            <a:ext cx="4204686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8688" y="633847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16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013" y="365126"/>
            <a:ext cx="8161337" cy="1325563"/>
          </a:xfrm>
        </p:spPr>
        <p:txBody>
          <a:bodyPr/>
          <a:lstStyle/>
          <a:p>
            <a:r>
              <a:rPr lang="de-DE" dirty="0"/>
              <a:t>Evaluation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Pre and post evaluation, both learner and programmer evaluation.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Evaluate skills and knowledge acquired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Use of variety of assessment methods such as self, peer and </a:t>
            </a:r>
            <a:r>
              <a:rPr lang="en-US" sz="2400" dirty="0" err="1"/>
              <a:t>ipsative</a:t>
            </a:r>
            <a:r>
              <a:rPr lang="en-US" sz="24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Ongoing evaluation of theory and knowledge into practice – what are we trying to affect and have we done so?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Encourage </a:t>
            </a:r>
            <a:r>
              <a:rPr lang="en-US" sz="2400" dirty="0" err="1"/>
              <a:t>self reflective</a:t>
            </a:r>
            <a:r>
              <a:rPr lang="en-US" sz="2400" dirty="0"/>
              <a:t> practice e.g. Gibbs, Rolfe etc.</a:t>
            </a:r>
          </a:p>
          <a:p>
            <a:pPr lvl="1"/>
            <a:endParaRPr lang="de-DE" sz="2400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5900" y="6365166"/>
            <a:ext cx="4204686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8688" y="633847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17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013" y="365126"/>
            <a:ext cx="8161337" cy="1325563"/>
          </a:xfrm>
        </p:spPr>
        <p:txBody>
          <a:bodyPr/>
          <a:lstStyle/>
          <a:p>
            <a:r>
              <a:rPr lang="de-DE" dirty="0"/>
              <a:t>Needs Assessment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Follows closely the outlines suggested within the ECHOES survey</a:t>
            </a:r>
          </a:p>
          <a:p>
            <a:r>
              <a:rPr lang="en-GB" sz="2400" dirty="0"/>
              <a:t>Assessment of skills, knowledge and comfort levels of CHW’s across the range of issues contained within the training package</a:t>
            </a:r>
          </a:p>
          <a:p>
            <a:r>
              <a:rPr lang="en-GB" sz="2400" dirty="0"/>
              <a:t>Needs assessment will indicate issues to cover within local trainings</a:t>
            </a:r>
          </a:p>
          <a:p>
            <a:pPr lvl="1"/>
            <a:endParaRPr lang="de-DE" sz="2400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5900" y="6365166"/>
            <a:ext cx="4204686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8688" y="633847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18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4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013" y="365126"/>
            <a:ext cx="8161337" cy="1325563"/>
          </a:xfrm>
        </p:spPr>
        <p:txBody>
          <a:bodyPr/>
          <a:lstStyle/>
          <a:p>
            <a:r>
              <a:rPr lang="de-DE" dirty="0"/>
              <a:t>Output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Training of Trainers guide plus supporting process documentation </a:t>
            </a:r>
          </a:p>
          <a:p>
            <a:r>
              <a:rPr lang="en-US" sz="2400" dirty="0"/>
              <a:t>Toolbox training modules for both face to face and e-learning translated into 10 languages</a:t>
            </a:r>
          </a:p>
          <a:p>
            <a:r>
              <a:rPr lang="en-US" sz="2400" dirty="0"/>
              <a:t>Evaluation, Needs Assessment and Curricular tools</a:t>
            </a:r>
            <a:endParaRPr lang="en-GB" sz="2400" dirty="0"/>
          </a:p>
          <a:p>
            <a:r>
              <a:rPr lang="en-GB" sz="2400" dirty="0"/>
              <a:t>Finalised version: end of August 2019</a:t>
            </a:r>
          </a:p>
          <a:p>
            <a:pPr lvl="1"/>
            <a:endParaRPr lang="de-DE" sz="2400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5900" y="6365166"/>
            <a:ext cx="4204686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8688" y="633847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19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1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Training Needs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br>
              <a:rPr lang="de-DE" b="1" dirty="0"/>
            </a:br>
            <a:r>
              <a:rPr lang="de-DE" b="1" dirty="0"/>
              <a:t>Community </a:t>
            </a:r>
            <a:r>
              <a:rPr lang="de-DE" b="1" dirty="0" err="1"/>
              <a:t>Health</a:t>
            </a:r>
            <a:r>
              <a:rPr lang="de-DE" b="1" dirty="0"/>
              <a:t> Worker</a:t>
            </a:r>
            <a:br>
              <a:rPr lang="de-DE" dirty="0"/>
            </a:br>
            <a:endParaRPr lang="de-DE" sz="31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64816" y="6356350"/>
            <a:ext cx="4119238" cy="285750"/>
          </a:xfrm>
        </p:spPr>
        <p:txBody>
          <a:bodyPr/>
          <a:lstStyle/>
          <a:p>
            <a:r>
              <a:rPr lang="de-DE" i="0" dirty="0"/>
              <a:t>Matthias Kuske &amp; Barrie Dwyer I AIDS2018 I 23.07.2018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8688" y="6338533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2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err="1"/>
              <a:t>Overview</a:t>
            </a:r>
            <a:r>
              <a:rPr lang="de-DE" b="1" dirty="0"/>
              <a:t> </a:t>
            </a:r>
            <a:br>
              <a:rPr lang="de-DE" b="1" dirty="0"/>
            </a:br>
            <a:r>
              <a:rPr lang="de-DE" b="1" dirty="0"/>
              <a:t>Pilot Training Programme</a:t>
            </a:r>
            <a:br>
              <a:rPr lang="de-DE" dirty="0"/>
            </a:br>
            <a:endParaRPr lang="de-DE" sz="31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January</a:t>
            </a:r>
            <a:r>
              <a:rPr lang="de-DE" dirty="0"/>
              <a:t> – </a:t>
            </a:r>
            <a:r>
              <a:rPr lang="de-DE" dirty="0" err="1"/>
              <a:t>October</a:t>
            </a:r>
            <a:r>
              <a:rPr lang="de-DE" dirty="0"/>
              <a:t> 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1137" y="6356350"/>
            <a:ext cx="4147305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29810" y="635635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20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Training </a:t>
            </a:r>
            <a:r>
              <a:rPr lang="de-DE" b="1" dirty="0" err="1"/>
              <a:t>of</a:t>
            </a:r>
            <a:r>
              <a:rPr lang="de-DE" b="1" dirty="0"/>
              <a:t> Trainers Workshops</a:t>
            </a:r>
            <a:endParaRPr lang="de-DE" sz="31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 err="1"/>
              <a:t>January</a:t>
            </a:r>
            <a:r>
              <a:rPr lang="de-DE" dirty="0"/>
              <a:t> - April 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1137" y="6356350"/>
            <a:ext cx="4085161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8687" y="6374044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21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013" y="365126"/>
            <a:ext cx="8161337" cy="1325563"/>
          </a:xfrm>
        </p:spPr>
        <p:txBody>
          <a:bodyPr/>
          <a:lstStyle/>
          <a:p>
            <a:r>
              <a:rPr lang="de-DE" dirty="0"/>
              <a:t>Training </a:t>
            </a:r>
            <a:r>
              <a:rPr lang="de-DE" dirty="0" err="1"/>
              <a:t>of</a:t>
            </a:r>
            <a:r>
              <a:rPr lang="de-DE" dirty="0"/>
              <a:t> Trainer Workshops (</a:t>
            </a:r>
            <a:r>
              <a:rPr lang="de-DE" dirty="0" err="1"/>
              <a:t>ToT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de-DE" sz="2400" dirty="0"/>
              <a:t>4 </a:t>
            </a:r>
            <a:r>
              <a:rPr lang="de-DE" sz="2400" dirty="0" err="1"/>
              <a:t>ToT</a:t>
            </a:r>
            <a:r>
              <a:rPr lang="de-DE" sz="2400" dirty="0"/>
              <a:t> Workshops: Berlin, </a:t>
            </a:r>
            <a:r>
              <a:rPr lang="de-DE" sz="2400" dirty="0" err="1"/>
              <a:t>Warsaw</a:t>
            </a:r>
            <a:r>
              <a:rPr lang="de-DE" sz="2400" dirty="0"/>
              <a:t>, Vilnius, Athens</a:t>
            </a:r>
          </a:p>
          <a:p>
            <a:pPr lvl="1"/>
            <a:r>
              <a:rPr lang="de-DE" sz="2400" dirty="0"/>
              <a:t>61 </a:t>
            </a:r>
            <a:r>
              <a:rPr lang="de-DE" sz="2400" dirty="0" err="1"/>
              <a:t>participants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27 countries</a:t>
            </a:r>
          </a:p>
          <a:p>
            <a:pPr lvl="1"/>
            <a:r>
              <a:rPr lang="de-DE" sz="2400" dirty="0"/>
              <a:t>All EU </a:t>
            </a:r>
            <a:r>
              <a:rPr lang="de-DE" sz="2400" dirty="0" err="1"/>
              <a:t>member</a:t>
            </a:r>
            <a:r>
              <a:rPr lang="de-DE" sz="2400" dirty="0"/>
              <a:t> countries </a:t>
            </a:r>
            <a:r>
              <a:rPr lang="de-DE" sz="2400" dirty="0" err="1"/>
              <a:t>except</a:t>
            </a:r>
            <a:r>
              <a:rPr lang="de-DE" sz="2400" dirty="0"/>
              <a:t> Luxembourg, Malta, </a:t>
            </a:r>
            <a:r>
              <a:rPr lang="de-DE" sz="2400" dirty="0" err="1"/>
              <a:t>Slovakia</a:t>
            </a:r>
            <a:endParaRPr lang="de-DE" sz="2400" dirty="0"/>
          </a:p>
          <a:p>
            <a:pPr lvl="1"/>
            <a:r>
              <a:rPr lang="de-DE" sz="2400" dirty="0"/>
              <a:t>2 </a:t>
            </a:r>
            <a:r>
              <a:rPr lang="de-DE" sz="2400" dirty="0" err="1"/>
              <a:t>weekends</a:t>
            </a:r>
            <a:r>
              <a:rPr lang="de-DE" sz="2400" dirty="0"/>
              <a:t> </a:t>
            </a:r>
            <a:r>
              <a:rPr lang="de-DE" sz="2400" dirty="0" err="1"/>
              <a:t>each</a:t>
            </a:r>
            <a:endParaRPr lang="de-DE" sz="2400" dirty="0"/>
          </a:p>
          <a:p>
            <a:pPr lvl="2"/>
            <a:r>
              <a:rPr lang="de-DE" sz="2400" dirty="0"/>
              <a:t>Selected ESTICOM material &amp; </a:t>
            </a:r>
            <a:r>
              <a:rPr lang="de-DE" sz="2400" dirty="0" err="1"/>
              <a:t>excercises</a:t>
            </a:r>
            <a:endParaRPr lang="de-DE" sz="2400" dirty="0"/>
          </a:p>
          <a:p>
            <a:pPr lvl="2"/>
            <a:r>
              <a:rPr lang="de-DE" sz="2400" dirty="0"/>
              <a:t>Needs Assessment</a:t>
            </a:r>
          </a:p>
          <a:p>
            <a:pPr lvl="2"/>
            <a:r>
              <a:rPr lang="de-DE" sz="2400" dirty="0" err="1"/>
              <a:t>Preparation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National Pilot Trainings </a:t>
            </a:r>
          </a:p>
          <a:p>
            <a:pPr lvl="2"/>
            <a:r>
              <a:rPr lang="de-DE" sz="2400" dirty="0"/>
              <a:t>Training </a:t>
            </a:r>
            <a:r>
              <a:rPr lang="de-DE" sz="2400" dirty="0" err="1"/>
              <a:t>facilitation</a:t>
            </a:r>
            <a:endParaRPr lang="de-DE" sz="2400" dirty="0"/>
          </a:p>
          <a:p>
            <a:pPr lvl="1"/>
            <a:endParaRPr lang="de-DE" sz="2400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5900" y="6365166"/>
            <a:ext cx="4204686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8688" y="633847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22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ToT</a:t>
            </a:r>
            <a:r>
              <a:rPr lang="de-DE" dirty="0"/>
              <a:t> </a:t>
            </a:r>
            <a:r>
              <a:rPr lang="de-DE" dirty="0" err="1"/>
              <a:t>evaluation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8111" y="1486962"/>
            <a:ext cx="8521905" cy="401739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de-DE" sz="3400" dirty="0" err="1"/>
              <a:t>Perceived</a:t>
            </a:r>
            <a:r>
              <a:rPr lang="de-DE" sz="3400" dirty="0"/>
              <a:t> </a:t>
            </a:r>
            <a:r>
              <a:rPr lang="de-DE" sz="3400" dirty="0" err="1"/>
              <a:t>as</a:t>
            </a:r>
            <a:r>
              <a:rPr lang="de-DE" sz="3400" dirty="0"/>
              <a:t> </a:t>
            </a:r>
            <a:r>
              <a:rPr lang="de-DE" sz="3400" dirty="0" err="1"/>
              <a:t>useful</a:t>
            </a:r>
            <a:r>
              <a:rPr lang="de-DE" sz="3400" dirty="0"/>
              <a:t> </a:t>
            </a:r>
            <a:r>
              <a:rPr lang="de-DE" sz="3400" dirty="0" err="1"/>
              <a:t>for</a:t>
            </a:r>
            <a:r>
              <a:rPr lang="de-DE" sz="3400" dirty="0"/>
              <a:t> </a:t>
            </a:r>
            <a:r>
              <a:rPr lang="de-DE" sz="3400" dirty="0" err="1"/>
              <a:t>working</a:t>
            </a:r>
            <a:r>
              <a:rPr lang="de-DE" sz="3400" dirty="0"/>
              <a:t> </a:t>
            </a:r>
            <a:r>
              <a:rPr lang="de-DE" sz="3400" dirty="0" err="1"/>
              <a:t>as</a:t>
            </a:r>
            <a:r>
              <a:rPr lang="de-DE" sz="3400" dirty="0"/>
              <a:t> CHW </a:t>
            </a:r>
            <a:r>
              <a:rPr lang="de-DE" sz="3400" dirty="0" err="1"/>
              <a:t>and</a:t>
            </a:r>
            <a:r>
              <a:rPr lang="de-DE" sz="3400" dirty="0"/>
              <a:t> </a:t>
            </a:r>
            <a:r>
              <a:rPr lang="de-DE" sz="3400" dirty="0" err="1"/>
              <a:t>as</a:t>
            </a:r>
            <a:r>
              <a:rPr lang="de-DE" sz="3400" dirty="0"/>
              <a:t> </a:t>
            </a:r>
            <a:r>
              <a:rPr lang="de-DE" sz="3400" dirty="0" err="1"/>
              <a:t>trainer</a:t>
            </a:r>
            <a:r>
              <a:rPr lang="de-DE" sz="3400" dirty="0"/>
              <a:t> - </a:t>
            </a:r>
            <a:r>
              <a:rPr lang="de-DE" sz="3400" dirty="0" err="1"/>
              <a:t>would</a:t>
            </a:r>
            <a:r>
              <a:rPr lang="de-DE" sz="3400" dirty="0"/>
              <a:t> </a:t>
            </a:r>
            <a:r>
              <a:rPr lang="de-DE" sz="3400" dirty="0" err="1"/>
              <a:t>recommend</a:t>
            </a:r>
            <a:r>
              <a:rPr lang="de-DE" sz="3400" dirty="0"/>
              <a:t> </a:t>
            </a:r>
            <a:r>
              <a:rPr lang="de-DE" sz="3400" dirty="0" err="1"/>
              <a:t>the</a:t>
            </a:r>
            <a:r>
              <a:rPr lang="de-DE" sz="3400" dirty="0"/>
              <a:t> ESTICOM </a:t>
            </a:r>
            <a:r>
              <a:rPr lang="de-DE" sz="3400" dirty="0" err="1"/>
              <a:t>trainings</a:t>
            </a:r>
            <a:r>
              <a:rPr lang="de-DE" sz="3400" dirty="0"/>
              <a:t> </a:t>
            </a:r>
            <a:r>
              <a:rPr lang="de-DE" sz="3400" dirty="0" err="1"/>
              <a:t>to</a:t>
            </a:r>
            <a:r>
              <a:rPr lang="de-DE" sz="3400" dirty="0"/>
              <a:t> </a:t>
            </a:r>
            <a:r>
              <a:rPr lang="de-DE" sz="3400" dirty="0" err="1"/>
              <a:t>colleagues</a:t>
            </a:r>
            <a:endParaRPr lang="de-DE" sz="3400" dirty="0"/>
          </a:p>
          <a:p>
            <a:pPr>
              <a:lnSpc>
                <a:spcPct val="120000"/>
              </a:lnSpc>
            </a:pPr>
            <a:r>
              <a:rPr lang="de-DE" sz="3400" dirty="0"/>
              <a:t>Training material </a:t>
            </a:r>
            <a:r>
              <a:rPr lang="de-DE" sz="3400" dirty="0" err="1"/>
              <a:t>found</a:t>
            </a:r>
            <a:r>
              <a:rPr lang="de-DE" sz="3400" dirty="0"/>
              <a:t> </a:t>
            </a:r>
            <a:r>
              <a:rPr lang="de-DE" sz="3400" dirty="0" err="1"/>
              <a:t>useful</a:t>
            </a:r>
            <a:r>
              <a:rPr lang="de-DE" sz="3400" dirty="0"/>
              <a:t>, </a:t>
            </a:r>
            <a:r>
              <a:rPr lang="de-DE" sz="3400" dirty="0" err="1"/>
              <a:t>some</a:t>
            </a:r>
            <a:r>
              <a:rPr lang="de-DE" sz="3400" dirty="0"/>
              <a:t> </a:t>
            </a:r>
            <a:r>
              <a:rPr lang="de-DE" sz="3400" dirty="0" err="1"/>
              <a:t>participants</a:t>
            </a:r>
            <a:r>
              <a:rPr lang="de-DE" sz="3400" dirty="0"/>
              <a:t> </a:t>
            </a:r>
            <a:r>
              <a:rPr lang="de-DE" sz="3400" dirty="0" err="1"/>
              <a:t>already</a:t>
            </a:r>
            <a:r>
              <a:rPr lang="de-DE" sz="3400" dirty="0"/>
              <a:t> </a:t>
            </a:r>
            <a:r>
              <a:rPr lang="de-DE" sz="3400" dirty="0" err="1"/>
              <a:t>use</a:t>
            </a:r>
            <a:r>
              <a:rPr lang="de-DE" sz="3400" dirty="0"/>
              <a:t> ESTICOM material</a:t>
            </a:r>
          </a:p>
          <a:p>
            <a:pPr lvl="3">
              <a:lnSpc>
                <a:spcPct val="120000"/>
              </a:lnSpc>
            </a:pPr>
            <a:r>
              <a:rPr lang="de-DE" sz="3400" dirty="0"/>
              <a:t>In </a:t>
            </a:r>
            <a:r>
              <a:rPr lang="de-DE" sz="3400" dirty="0" err="1"/>
              <a:t>the</a:t>
            </a:r>
            <a:r>
              <a:rPr lang="de-DE" sz="3400" dirty="0"/>
              <a:t> </a:t>
            </a:r>
            <a:r>
              <a:rPr lang="de-DE" sz="3400" dirty="0" err="1"/>
              <a:t>work</a:t>
            </a:r>
            <a:r>
              <a:rPr lang="de-DE" sz="3400" dirty="0"/>
              <a:t> </a:t>
            </a:r>
            <a:r>
              <a:rPr lang="de-DE" sz="3400" dirty="0" err="1"/>
              <a:t>as</a:t>
            </a:r>
            <a:r>
              <a:rPr lang="de-DE" sz="3400" dirty="0"/>
              <a:t> CHW </a:t>
            </a:r>
            <a:r>
              <a:rPr lang="de-DE" sz="3400" dirty="0" err="1"/>
              <a:t>with</a:t>
            </a:r>
            <a:r>
              <a:rPr lang="de-DE" sz="3400" dirty="0"/>
              <a:t> </a:t>
            </a:r>
            <a:r>
              <a:rPr lang="de-DE" sz="3400" dirty="0" err="1"/>
              <a:t>their</a:t>
            </a:r>
            <a:r>
              <a:rPr lang="de-DE" sz="3400" dirty="0"/>
              <a:t> </a:t>
            </a:r>
            <a:r>
              <a:rPr lang="de-DE" sz="3400" dirty="0" err="1"/>
              <a:t>clients</a:t>
            </a:r>
            <a:endParaRPr lang="de-DE" sz="3400" dirty="0"/>
          </a:p>
          <a:p>
            <a:pPr lvl="3">
              <a:lnSpc>
                <a:spcPct val="120000"/>
              </a:lnSpc>
            </a:pPr>
            <a:r>
              <a:rPr lang="de-DE" sz="3400" dirty="0"/>
              <a:t>In </a:t>
            </a:r>
            <a:r>
              <a:rPr lang="de-DE" sz="3400" dirty="0" err="1"/>
              <a:t>their</a:t>
            </a:r>
            <a:r>
              <a:rPr lang="de-DE" sz="3400" dirty="0"/>
              <a:t> </a:t>
            </a:r>
            <a:r>
              <a:rPr lang="de-DE" sz="3400" dirty="0" err="1"/>
              <a:t>trainings</a:t>
            </a:r>
            <a:endParaRPr lang="de-DE" sz="3400" dirty="0"/>
          </a:p>
          <a:p>
            <a:pPr>
              <a:lnSpc>
                <a:spcPct val="120000"/>
              </a:lnSpc>
            </a:pPr>
            <a:r>
              <a:rPr lang="de-DE" sz="3400" dirty="0" err="1"/>
              <a:t>Better</a:t>
            </a:r>
            <a:r>
              <a:rPr lang="de-DE" sz="3400" dirty="0"/>
              <a:t> </a:t>
            </a:r>
            <a:r>
              <a:rPr lang="de-DE" sz="3400" dirty="0" err="1"/>
              <a:t>understand</a:t>
            </a:r>
            <a:r>
              <a:rPr lang="de-DE" sz="3400" dirty="0"/>
              <a:t> </a:t>
            </a:r>
            <a:r>
              <a:rPr lang="de-DE" sz="3400" dirty="0" err="1"/>
              <a:t>the</a:t>
            </a:r>
            <a:r>
              <a:rPr lang="de-DE" sz="3400" dirty="0"/>
              <a:t> </a:t>
            </a:r>
            <a:r>
              <a:rPr lang="de-DE" sz="3400" dirty="0" err="1"/>
              <a:t>challenges</a:t>
            </a:r>
            <a:r>
              <a:rPr lang="de-DE" sz="3400" dirty="0"/>
              <a:t> </a:t>
            </a:r>
            <a:r>
              <a:rPr lang="de-DE" sz="3400" dirty="0" err="1"/>
              <a:t>to</a:t>
            </a:r>
            <a:r>
              <a:rPr lang="de-DE" sz="3400" dirty="0"/>
              <a:t> </a:t>
            </a:r>
            <a:r>
              <a:rPr lang="de-DE" sz="3400" dirty="0" err="1"/>
              <a:t>work</a:t>
            </a:r>
            <a:r>
              <a:rPr lang="de-DE" sz="3400" dirty="0"/>
              <a:t> </a:t>
            </a:r>
            <a:r>
              <a:rPr lang="de-DE" sz="3400" dirty="0" err="1"/>
              <a:t>as</a:t>
            </a:r>
            <a:r>
              <a:rPr lang="de-DE" sz="3400" dirty="0"/>
              <a:t> CHW, </a:t>
            </a:r>
            <a:r>
              <a:rPr lang="de-DE" sz="3400" dirty="0" err="1"/>
              <a:t>broader</a:t>
            </a:r>
            <a:r>
              <a:rPr lang="de-DE" sz="3400" dirty="0"/>
              <a:t> </a:t>
            </a:r>
            <a:r>
              <a:rPr lang="de-DE" sz="3400" dirty="0" err="1"/>
              <a:t>scope</a:t>
            </a:r>
            <a:endParaRPr lang="de-DE" sz="34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3400" dirty="0" err="1"/>
              <a:t>Changes</a:t>
            </a:r>
            <a:r>
              <a:rPr lang="de-DE" sz="3400" dirty="0"/>
              <a:t> in </a:t>
            </a:r>
            <a:r>
              <a:rPr lang="de-DE" sz="3400" dirty="0" err="1"/>
              <a:t>mind</a:t>
            </a:r>
            <a:r>
              <a:rPr lang="de-DE" sz="3400" dirty="0"/>
              <a:t> </a:t>
            </a:r>
            <a:r>
              <a:rPr lang="de-DE" sz="3400" dirty="0" err="1"/>
              <a:t>and</a:t>
            </a:r>
            <a:r>
              <a:rPr lang="de-DE" sz="3400" dirty="0"/>
              <a:t> </a:t>
            </a:r>
            <a:r>
              <a:rPr lang="de-DE" sz="3400" dirty="0" err="1"/>
              <a:t>skill</a:t>
            </a:r>
            <a:r>
              <a:rPr lang="de-DE" sz="3400" dirty="0"/>
              <a:t>-set (gay </a:t>
            </a:r>
            <a:r>
              <a:rPr lang="de-DE" sz="3400" dirty="0" err="1"/>
              <a:t>men</a:t>
            </a:r>
            <a:r>
              <a:rPr lang="de-DE" sz="3400" dirty="0"/>
              <a:t> </a:t>
            </a:r>
            <a:r>
              <a:rPr lang="de-DE" sz="3400" dirty="0" err="1"/>
              <a:t>identities</a:t>
            </a:r>
            <a:r>
              <a:rPr lang="de-DE" sz="3400" dirty="0"/>
              <a:t>, sexual </a:t>
            </a:r>
            <a:r>
              <a:rPr lang="de-DE" sz="3400" dirty="0" err="1"/>
              <a:t>attitudes</a:t>
            </a:r>
            <a:r>
              <a:rPr lang="de-DE" sz="3400" dirty="0"/>
              <a:t> &amp; </a:t>
            </a:r>
            <a:r>
              <a:rPr lang="de-DE" sz="3400" dirty="0" err="1"/>
              <a:t>needs</a:t>
            </a:r>
            <a:r>
              <a:rPr lang="de-DE" sz="3400" dirty="0"/>
              <a:t>, non-</a:t>
            </a:r>
            <a:r>
              <a:rPr lang="de-DE" sz="3400" dirty="0" err="1"/>
              <a:t>judgemental</a:t>
            </a:r>
            <a:r>
              <a:rPr lang="de-DE" sz="3400" dirty="0"/>
              <a:t> </a:t>
            </a:r>
            <a:r>
              <a:rPr lang="de-DE" sz="3400" dirty="0" err="1"/>
              <a:t>services</a:t>
            </a:r>
            <a:r>
              <a:rPr lang="de-DE" sz="3400" dirty="0"/>
              <a:t> etc.)</a:t>
            </a:r>
          </a:p>
          <a:p>
            <a:pPr>
              <a:lnSpc>
                <a:spcPct val="120000"/>
              </a:lnSpc>
            </a:pPr>
            <a:r>
              <a:rPr lang="de-DE" sz="3400" dirty="0"/>
              <a:t>Exchange / </a:t>
            </a:r>
            <a:r>
              <a:rPr lang="de-DE" sz="3400" dirty="0" err="1"/>
              <a:t>learning</a:t>
            </a:r>
            <a:r>
              <a:rPr lang="de-DE" sz="3400" dirty="0"/>
              <a:t> </a:t>
            </a:r>
            <a:r>
              <a:rPr lang="de-DE" sz="3400" dirty="0" err="1"/>
              <a:t>from</a:t>
            </a:r>
            <a:r>
              <a:rPr lang="de-DE" sz="3400" dirty="0"/>
              <a:t> </a:t>
            </a:r>
            <a:r>
              <a:rPr lang="de-DE" sz="3400" dirty="0" err="1"/>
              <a:t>each</a:t>
            </a:r>
            <a:r>
              <a:rPr lang="de-DE" sz="3400" dirty="0"/>
              <a:t> </a:t>
            </a:r>
            <a:r>
              <a:rPr lang="de-DE" sz="3400" dirty="0" err="1"/>
              <a:t>other</a:t>
            </a:r>
            <a:r>
              <a:rPr lang="de-DE" sz="3400" dirty="0"/>
              <a:t> / </a:t>
            </a:r>
            <a:r>
              <a:rPr lang="de-DE" sz="3400" dirty="0" err="1"/>
              <a:t>building</a:t>
            </a:r>
            <a:r>
              <a:rPr lang="de-DE" sz="3400" dirty="0"/>
              <a:t> a CHW </a:t>
            </a:r>
            <a:r>
              <a:rPr lang="de-DE" sz="3400" dirty="0" err="1"/>
              <a:t>network</a:t>
            </a:r>
            <a:endParaRPr lang="de-DE" sz="3400" dirty="0"/>
          </a:p>
          <a:p>
            <a:endParaRPr lang="de-DE" sz="23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543049" y="6340439"/>
            <a:ext cx="4413867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8687" y="6340439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23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National Pilot Trainings</a:t>
            </a:r>
            <a:endParaRPr lang="de-DE" sz="31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May - </a:t>
            </a:r>
            <a:r>
              <a:rPr lang="de-DE" dirty="0" err="1"/>
              <a:t>October</a:t>
            </a:r>
            <a:r>
              <a:rPr lang="de-DE" dirty="0"/>
              <a:t> 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1138" y="6356350"/>
            <a:ext cx="3898730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29810" y="6347411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24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9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National Pilot Trainings (NPT) </a:t>
            </a:r>
            <a:r>
              <a:rPr lang="de-DE" dirty="0" err="1"/>
              <a:t>implemented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Russia</a:t>
            </a:r>
            <a:r>
              <a:rPr lang="de-DE" dirty="0"/>
              <a:t> 				(18.-20.05.)</a:t>
            </a:r>
          </a:p>
          <a:p>
            <a:r>
              <a:rPr lang="de-DE" dirty="0"/>
              <a:t>Romania / </a:t>
            </a:r>
            <a:r>
              <a:rPr lang="de-DE" dirty="0" err="1"/>
              <a:t>Moldova</a:t>
            </a:r>
            <a:r>
              <a:rPr lang="de-DE" dirty="0"/>
              <a:t>		(15.-17.06.)</a:t>
            </a:r>
          </a:p>
          <a:p>
            <a:r>
              <a:rPr lang="de-DE" dirty="0" err="1"/>
              <a:t>Poland</a:t>
            </a:r>
            <a:r>
              <a:rPr lang="de-DE" dirty="0"/>
              <a:t> 				(22.-24.06.)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5900" y="6338470"/>
            <a:ext cx="3956112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8688" y="633847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25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NPT on hold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The </a:t>
            </a:r>
            <a:r>
              <a:rPr lang="de-DE" dirty="0" err="1"/>
              <a:t>Netherlands</a:t>
            </a:r>
            <a:endParaRPr lang="de-DE" dirty="0"/>
          </a:p>
          <a:p>
            <a:r>
              <a:rPr lang="de-DE" dirty="0" err="1"/>
              <a:t>Ireland</a:t>
            </a:r>
            <a:endParaRPr lang="de-DE" dirty="0"/>
          </a:p>
          <a:p>
            <a:r>
              <a:rPr lang="de-DE" dirty="0" err="1"/>
              <a:t>Bulgaria</a:t>
            </a:r>
            <a:endParaRPr lang="de-DE" dirty="0"/>
          </a:p>
          <a:p>
            <a:r>
              <a:rPr lang="de-DE" dirty="0" err="1"/>
              <a:t>Slovenia</a:t>
            </a:r>
            <a:endParaRPr lang="de-DE" dirty="0"/>
          </a:p>
          <a:p>
            <a:r>
              <a:rPr lang="de-DE" dirty="0"/>
              <a:t>Portugal Lisboa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91448" y="6356350"/>
            <a:ext cx="4643021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8688" y="6329593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26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5899" y="6356350"/>
            <a:ext cx="3876213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12054" y="635635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27</a:t>
            </a:fld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DC0FF56A-08B2-43E2-9962-ECCE0D48E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2" name="Inhaltsplatzhalter 3">
            <a:extLst>
              <a:ext uri="{FF2B5EF4-FFF2-40B4-BE49-F238E27FC236}">
                <a16:creationId xmlns:a16="http://schemas.microsoft.com/office/drawing/2014/main" id="{BE668DCE-EAEF-48BC-BA41-52C28EAB3B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" b="9386"/>
          <a:stretch/>
        </p:blipFill>
        <p:spPr>
          <a:xfrm>
            <a:off x="252000" y="801879"/>
            <a:ext cx="8640000" cy="5254241"/>
          </a:xfrm>
          <a:prstGeom prst="rect">
            <a:avLst/>
          </a:prstGeom>
        </p:spPr>
      </p:pic>
      <p:pic>
        <p:nvPicPr>
          <p:cNvPr id="23" name="Inhaltsplatzhalter 4">
            <a:extLst>
              <a:ext uri="{FF2B5EF4-FFF2-40B4-BE49-F238E27FC236}">
                <a16:creationId xmlns:a16="http://schemas.microsoft.com/office/drawing/2014/main" id="{E3747DC4-4205-42B0-B6C2-D44A2217D7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7" r="95250" b="84050"/>
          <a:stretch/>
        </p:blipFill>
        <p:spPr>
          <a:xfrm>
            <a:off x="179992" y="658628"/>
            <a:ext cx="648000" cy="732727"/>
          </a:xfrm>
          <a:prstGeom prst="rect">
            <a:avLst/>
          </a:prstGeom>
        </p:spPr>
      </p:pic>
      <p:pic>
        <p:nvPicPr>
          <p:cNvPr id="24" name="Inhaltsplatzhalter 4">
            <a:extLst>
              <a:ext uri="{FF2B5EF4-FFF2-40B4-BE49-F238E27FC236}">
                <a16:creationId xmlns:a16="http://schemas.microsoft.com/office/drawing/2014/main" id="{2A4FE7D5-A3D4-411C-A003-D9033A99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7" r="95250" b="73696"/>
          <a:stretch/>
        </p:blipFill>
        <p:spPr>
          <a:xfrm>
            <a:off x="179992" y="1367018"/>
            <a:ext cx="648000" cy="338909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F2565569-CFCD-4B9E-A870-5679382ED2AA}"/>
              </a:ext>
            </a:extLst>
          </p:cNvPr>
          <p:cNvSpPr txBox="1"/>
          <p:nvPr/>
        </p:nvSpPr>
        <p:spPr>
          <a:xfrm>
            <a:off x="863616" y="665860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dirty="0"/>
              <a:t>on hold</a:t>
            </a:r>
          </a:p>
          <a:p>
            <a:pPr>
              <a:spcAft>
                <a:spcPts val="600"/>
              </a:spcAft>
            </a:pPr>
            <a:r>
              <a:rPr lang="de-DE" b="1" dirty="0"/>
              <a:t>May / June 2018</a:t>
            </a:r>
          </a:p>
          <a:p>
            <a:pPr>
              <a:spcAft>
                <a:spcPts val="600"/>
              </a:spcAft>
            </a:pPr>
            <a:r>
              <a:rPr lang="de-DE" b="1" dirty="0"/>
              <a:t>Portugal</a:t>
            </a:r>
            <a:br>
              <a:rPr lang="de-DE" b="1" dirty="0"/>
            </a:br>
            <a:r>
              <a:rPr lang="de-DE" sz="1600" dirty="0"/>
              <a:t>Porto in September</a:t>
            </a:r>
            <a:br>
              <a:rPr lang="de-DE" sz="1600" dirty="0"/>
            </a:br>
            <a:r>
              <a:rPr lang="de-DE" sz="1600" dirty="0" err="1"/>
              <a:t>Lisbon</a:t>
            </a:r>
            <a:r>
              <a:rPr lang="de-DE" sz="1600" dirty="0"/>
              <a:t> on hold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78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5899" y="6356350"/>
            <a:ext cx="3876213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12054" y="635635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28</a:t>
            </a:fld>
            <a:endParaRPr lang="de-DE" b="1" dirty="0">
              <a:solidFill>
                <a:srgbClr val="0070C0"/>
              </a:solidFill>
            </a:endParaRPr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5EE3BA17-043F-470B-A52E-2BB61FB83F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6" b="9977"/>
          <a:stretch/>
        </p:blipFill>
        <p:spPr>
          <a:xfrm>
            <a:off x="252000" y="976446"/>
            <a:ext cx="8640000" cy="506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NPT </a:t>
            </a:r>
            <a:r>
              <a:rPr lang="de-DE" dirty="0" err="1"/>
              <a:t>planned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17+ NPT </a:t>
            </a:r>
            <a:r>
              <a:rPr lang="de-DE" dirty="0" err="1"/>
              <a:t>incorporating</a:t>
            </a:r>
            <a:r>
              <a:rPr lang="de-DE"/>
              <a:t> 21+ </a:t>
            </a:r>
            <a:r>
              <a:rPr lang="de-DE" dirty="0"/>
              <a:t>countries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conducted</a:t>
            </a:r>
            <a:endParaRPr lang="de-DE" dirty="0"/>
          </a:p>
          <a:p>
            <a:r>
              <a:rPr lang="de-DE" dirty="0"/>
              <a:t>England 				(15.-17.08.)</a:t>
            </a:r>
          </a:p>
          <a:p>
            <a:r>
              <a:rPr lang="de-DE" dirty="0"/>
              <a:t>Germany 				(17.-19.08.)</a:t>
            </a:r>
          </a:p>
          <a:p>
            <a:r>
              <a:rPr lang="de-DE" dirty="0"/>
              <a:t>Austria 				(27.-28.08.)</a:t>
            </a:r>
          </a:p>
          <a:p>
            <a:r>
              <a:rPr lang="de-DE" dirty="0"/>
              <a:t>Spain 				(14.-16.09.)</a:t>
            </a:r>
          </a:p>
          <a:p>
            <a:r>
              <a:rPr lang="de-DE" dirty="0" err="1"/>
              <a:t>Greece</a:t>
            </a:r>
            <a:r>
              <a:rPr lang="de-DE" dirty="0"/>
              <a:t> / </a:t>
            </a:r>
            <a:r>
              <a:rPr lang="de-DE" dirty="0" err="1"/>
              <a:t>Cyprus</a:t>
            </a:r>
            <a:r>
              <a:rPr lang="de-DE" dirty="0"/>
              <a:t> 			(17.-19.09.)</a:t>
            </a:r>
          </a:p>
          <a:p>
            <a:r>
              <a:rPr lang="de-DE" dirty="0"/>
              <a:t>Portugal Porto 			(20.-21.09.)</a:t>
            </a:r>
          </a:p>
          <a:p>
            <a:r>
              <a:rPr lang="de-DE" dirty="0" err="1"/>
              <a:t>Croatia</a:t>
            </a:r>
            <a:r>
              <a:rPr lang="de-DE" dirty="0"/>
              <a:t> 				(21.-23.09.)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543049" y="6374044"/>
            <a:ext cx="4023249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29810" y="635635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29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2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88717" t="-2215" r="-98013" b="-11660"/>
          <a:stretch/>
        </p:blipFill>
        <p:spPr>
          <a:xfrm>
            <a:off x="-3518541" y="-66260"/>
            <a:ext cx="12317985" cy="692426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482571" y="6356351"/>
            <a:ext cx="4632479" cy="365125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857C31-4407-F243-840D-76E72942167A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21" y="562999"/>
            <a:ext cx="3479524" cy="206853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22" y="3260792"/>
            <a:ext cx="3479524" cy="206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5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NPT </a:t>
            </a:r>
            <a:r>
              <a:rPr lang="de-DE" dirty="0" err="1"/>
              <a:t>planned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Switzerland</a:t>
            </a:r>
            <a:r>
              <a:rPr lang="de-DE" dirty="0"/>
              <a:t> 			(26.-28.09.)</a:t>
            </a:r>
          </a:p>
          <a:p>
            <a:r>
              <a:rPr lang="de-DE" dirty="0" err="1"/>
              <a:t>Italy</a:t>
            </a:r>
            <a:r>
              <a:rPr lang="de-DE" dirty="0"/>
              <a:t> 				(28.-30.09.)</a:t>
            </a:r>
          </a:p>
          <a:p>
            <a:r>
              <a:rPr lang="de-DE" dirty="0"/>
              <a:t>Czech </a:t>
            </a:r>
            <a:r>
              <a:rPr lang="de-DE" dirty="0" err="1"/>
              <a:t>Republic</a:t>
            </a:r>
            <a:r>
              <a:rPr lang="de-DE" dirty="0"/>
              <a:t> 			(04.-05.10.)</a:t>
            </a:r>
          </a:p>
          <a:p>
            <a:r>
              <a:rPr lang="de-DE" dirty="0"/>
              <a:t>Baltic Countries (LT, LV, ES)	(05.-07.10.)</a:t>
            </a:r>
          </a:p>
          <a:p>
            <a:r>
              <a:rPr lang="de-DE" dirty="0" err="1"/>
              <a:t>Finland</a:t>
            </a:r>
            <a:r>
              <a:rPr lang="de-DE" dirty="0"/>
              <a:t> 				(12.-14.10.)</a:t>
            </a:r>
          </a:p>
          <a:p>
            <a:r>
              <a:rPr lang="de-DE" dirty="0" err="1"/>
              <a:t>Sweden</a:t>
            </a:r>
            <a:r>
              <a:rPr lang="de-DE" dirty="0"/>
              <a:t>				(12.-14.10.)</a:t>
            </a:r>
          </a:p>
          <a:p>
            <a:r>
              <a:rPr lang="de-DE" dirty="0" err="1"/>
              <a:t>Denmark</a:t>
            </a:r>
            <a:r>
              <a:rPr lang="de-DE" dirty="0"/>
              <a:t> 				(26.-28.10.)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543050" y="6347348"/>
            <a:ext cx="4112026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56443" y="635635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30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Initial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learnings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ESTICOM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successful</a:t>
            </a:r>
            <a:r>
              <a:rPr lang="de-DE" dirty="0"/>
              <a:t> – </a:t>
            </a:r>
            <a:r>
              <a:rPr lang="de-DE" dirty="0" err="1"/>
              <a:t>enriches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trainings</a:t>
            </a:r>
            <a:endParaRPr lang="de-DE" dirty="0"/>
          </a:p>
          <a:p>
            <a:pPr lvl="3"/>
            <a:r>
              <a:rPr lang="de-DE" sz="2600" dirty="0"/>
              <a:t>Focus on </a:t>
            </a:r>
            <a:r>
              <a:rPr lang="de-DE" sz="2600" dirty="0" err="1"/>
              <a:t>attitudes</a:t>
            </a:r>
            <a:r>
              <a:rPr lang="de-DE" sz="2600" dirty="0"/>
              <a:t> </a:t>
            </a:r>
            <a:r>
              <a:rPr lang="de-DE" sz="2600" dirty="0" err="1"/>
              <a:t>and</a:t>
            </a:r>
            <a:r>
              <a:rPr lang="de-DE" sz="2600" dirty="0"/>
              <a:t> </a:t>
            </a:r>
            <a:r>
              <a:rPr lang="de-DE" sz="2600" dirty="0" err="1"/>
              <a:t>skills</a:t>
            </a:r>
            <a:endParaRPr lang="de-DE" sz="2600" dirty="0"/>
          </a:p>
          <a:p>
            <a:pPr lvl="3"/>
            <a:r>
              <a:rPr lang="de-DE" sz="2600" dirty="0"/>
              <a:t>Cultural </a:t>
            </a:r>
            <a:r>
              <a:rPr lang="de-DE" sz="2600" dirty="0" err="1"/>
              <a:t>competencies</a:t>
            </a:r>
            <a:endParaRPr lang="de-DE" sz="2600" dirty="0"/>
          </a:p>
          <a:p>
            <a:r>
              <a:rPr lang="de-DE" dirty="0" err="1"/>
              <a:t>Synergy</a:t>
            </a:r>
            <a:r>
              <a:rPr lang="de-DE" dirty="0"/>
              <a:t> /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national </a:t>
            </a:r>
            <a:r>
              <a:rPr lang="de-DE" dirty="0" err="1"/>
              <a:t>training</a:t>
            </a:r>
            <a:r>
              <a:rPr lang="de-DE" dirty="0"/>
              <a:t> programmes </a:t>
            </a:r>
            <a:r>
              <a:rPr lang="de-DE" dirty="0" err="1"/>
              <a:t>crucial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programme</a:t>
            </a:r>
            <a:endParaRPr lang="de-DE" dirty="0"/>
          </a:p>
          <a:p>
            <a:r>
              <a:rPr lang="de-DE" dirty="0"/>
              <a:t>Implementation </a:t>
            </a:r>
            <a:r>
              <a:rPr lang="de-DE" dirty="0" err="1"/>
              <a:t>strategy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constant</a:t>
            </a:r>
            <a:r>
              <a:rPr lang="de-DE" dirty="0"/>
              <a:t> </a:t>
            </a:r>
            <a:r>
              <a:rPr lang="de-DE" dirty="0" err="1"/>
              <a:t>coordination</a:t>
            </a:r>
            <a:r>
              <a:rPr lang="de-DE" dirty="0"/>
              <a:t> </a:t>
            </a:r>
            <a:r>
              <a:rPr lang="de-DE" dirty="0" err="1"/>
              <a:t>needed</a:t>
            </a:r>
            <a:endParaRPr lang="de-DE" dirty="0"/>
          </a:p>
          <a:p>
            <a:r>
              <a:rPr lang="de-DE" dirty="0" err="1"/>
              <a:t>Facilitator‘s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 (</a:t>
            </a:r>
            <a:r>
              <a:rPr lang="de-DE" dirty="0" err="1"/>
              <a:t>safe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, </a:t>
            </a:r>
            <a:r>
              <a:rPr lang="de-DE" dirty="0" err="1"/>
              <a:t>friendly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, </a:t>
            </a:r>
            <a:r>
              <a:rPr lang="de-DE" dirty="0" err="1"/>
              <a:t>flexibility</a:t>
            </a:r>
            <a:r>
              <a:rPr lang="de-DE" dirty="0"/>
              <a:t>, </a:t>
            </a:r>
            <a:r>
              <a:rPr lang="de-DE" dirty="0" err="1"/>
              <a:t>facilitator</a:t>
            </a:r>
            <a:r>
              <a:rPr lang="de-DE" dirty="0"/>
              <a:t> – not </a:t>
            </a:r>
            <a:r>
              <a:rPr lang="de-DE" dirty="0" err="1"/>
              <a:t>teacher</a:t>
            </a:r>
            <a:r>
              <a:rPr lang="de-DE" dirty="0"/>
              <a:t>) </a:t>
            </a:r>
            <a:r>
              <a:rPr lang="de-DE" dirty="0" err="1"/>
              <a:t>crucial</a:t>
            </a:r>
            <a:endParaRPr lang="de-DE" dirty="0"/>
          </a:p>
          <a:p>
            <a:r>
              <a:rPr lang="de-DE" dirty="0"/>
              <a:t>Access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material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simple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5900" y="6329593"/>
            <a:ext cx="4009378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47565" y="635635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31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21" y="470767"/>
            <a:ext cx="5966361" cy="5454788"/>
          </a:xfrm>
        </p:spPr>
        <p:txBody>
          <a:bodyPr>
            <a:normAutofit/>
          </a:bodyPr>
          <a:lstStyle/>
          <a:p>
            <a:r>
              <a:rPr lang="en-GB" sz="2400" dirty="0"/>
              <a:t>Contact: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matthias.kuske@dah.aidshilfe.de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barrie.dwyer@tht.org.uk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91985" y="4766778"/>
            <a:ext cx="5098775" cy="533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/>
              <a:t>© Can Stock Photo / </a:t>
            </a:r>
            <a:r>
              <a:rPr lang="en-GB" sz="1400" dirty="0" err="1"/>
              <a:t>dizanna</a:t>
            </a:r>
            <a:endParaRPr lang="en-GB" sz="1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543049" y="6356350"/>
            <a:ext cx="3789441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2095" y="6401208"/>
            <a:ext cx="354013" cy="196033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32</a:t>
            </a:fld>
            <a:endParaRPr lang="de-DE" b="1" dirty="0">
              <a:solidFill>
                <a:srgbClr val="0070C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52" y="1630906"/>
            <a:ext cx="4179348" cy="313451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3" y="5545153"/>
            <a:ext cx="2635796" cy="53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4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Training Needs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410" y="1838881"/>
            <a:ext cx="8806648" cy="4017391"/>
          </a:xfrm>
        </p:spPr>
        <p:txBody>
          <a:bodyPr>
            <a:normAutofit/>
          </a:bodyPr>
          <a:lstStyle/>
          <a:p>
            <a:pPr lvl="1"/>
            <a:r>
              <a:rPr lang="de-DE" sz="2400" dirty="0"/>
              <a:t>Limited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access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trainings</a:t>
            </a:r>
            <a:r>
              <a:rPr lang="de-DE" sz="2400" dirty="0"/>
              <a:t> (10%, </a:t>
            </a:r>
            <a:r>
              <a:rPr lang="de-DE" sz="2400" dirty="0" err="1"/>
              <a:t>up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22,5% East-EU)</a:t>
            </a:r>
          </a:p>
          <a:p>
            <a:pPr lvl="1"/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standardized</a:t>
            </a:r>
            <a:r>
              <a:rPr lang="de-DE" sz="2400" dirty="0"/>
              <a:t> </a:t>
            </a:r>
            <a:r>
              <a:rPr lang="de-DE" sz="2400" dirty="0" err="1"/>
              <a:t>training</a:t>
            </a:r>
            <a:r>
              <a:rPr lang="de-DE" sz="2400" dirty="0"/>
              <a:t> </a:t>
            </a:r>
            <a:r>
              <a:rPr lang="de-DE" sz="2400" dirty="0" err="1"/>
              <a:t>curriculum</a:t>
            </a:r>
            <a:endParaRPr lang="de-DE" sz="2400" dirty="0"/>
          </a:p>
          <a:p>
            <a:pPr lvl="1"/>
            <a:r>
              <a:rPr lang="de-DE" sz="2400" dirty="0" err="1"/>
              <a:t>Theoretical</a:t>
            </a:r>
            <a:r>
              <a:rPr lang="de-DE" sz="2400" dirty="0"/>
              <a:t> </a:t>
            </a:r>
            <a:r>
              <a:rPr lang="de-DE" sz="2400" dirty="0" err="1"/>
              <a:t>framework</a:t>
            </a:r>
            <a:r>
              <a:rPr lang="de-DE" sz="2400" dirty="0"/>
              <a:t> </a:t>
            </a:r>
            <a:r>
              <a:rPr lang="de-DE" sz="2400" dirty="0" err="1"/>
              <a:t>missing</a:t>
            </a:r>
            <a:r>
              <a:rPr lang="de-DE" sz="2400" dirty="0"/>
              <a:t> in half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trainings</a:t>
            </a:r>
            <a:endParaRPr lang="de-DE" sz="2400" dirty="0"/>
          </a:p>
          <a:p>
            <a:pPr lvl="1"/>
            <a:r>
              <a:rPr lang="de-DE" sz="2400" dirty="0"/>
              <a:t>Most </a:t>
            </a:r>
            <a:r>
              <a:rPr lang="de-DE" sz="2400" dirty="0" err="1"/>
              <a:t>trainings</a:t>
            </a:r>
            <a:r>
              <a:rPr lang="de-DE" sz="2400" dirty="0"/>
              <a:t> </a:t>
            </a:r>
            <a:r>
              <a:rPr lang="de-DE" sz="2400" dirty="0" err="1"/>
              <a:t>without</a:t>
            </a:r>
            <a:r>
              <a:rPr lang="de-DE" sz="2400" dirty="0"/>
              <a:t> </a:t>
            </a:r>
            <a:r>
              <a:rPr lang="de-DE" sz="2400" dirty="0" err="1"/>
              <a:t>certification</a:t>
            </a:r>
            <a:endParaRPr lang="de-DE" sz="2400" dirty="0"/>
          </a:p>
          <a:p>
            <a:pPr lvl="1"/>
            <a:r>
              <a:rPr lang="de-DE" sz="2400" dirty="0" err="1"/>
              <a:t>Mostly</a:t>
            </a:r>
            <a:r>
              <a:rPr lang="de-DE" sz="2400" dirty="0"/>
              <a:t> not </a:t>
            </a:r>
            <a:r>
              <a:rPr lang="de-DE" sz="2400" dirty="0" err="1"/>
              <a:t>monitored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evaluated</a:t>
            </a:r>
            <a:endParaRPr lang="de-DE" sz="2400" dirty="0"/>
          </a:p>
          <a:p>
            <a:pPr lvl="1"/>
            <a:r>
              <a:rPr lang="de-DE" sz="2400" dirty="0"/>
              <a:t>Most </a:t>
            </a:r>
            <a:r>
              <a:rPr lang="de-DE" sz="2400" dirty="0" err="1"/>
              <a:t>trainings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/>
              <a:t>cover</a:t>
            </a:r>
            <a:r>
              <a:rPr lang="de-DE" sz="2400" dirty="0"/>
              <a:t> </a:t>
            </a:r>
            <a:r>
              <a:rPr lang="de-DE" sz="2400" dirty="0" err="1"/>
              <a:t>knowledgebased</a:t>
            </a:r>
            <a:r>
              <a:rPr lang="de-DE" sz="2400" dirty="0"/>
              <a:t> </a:t>
            </a:r>
            <a:r>
              <a:rPr lang="de-DE" sz="2400" dirty="0" err="1"/>
              <a:t>topics</a:t>
            </a:r>
            <a:endParaRPr lang="de-DE" sz="2400" dirty="0"/>
          </a:p>
          <a:p>
            <a:pPr lvl="1"/>
            <a:r>
              <a:rPr lang="de-DE" sz="2400" dirty="0"/>
              <a:t>CHW miss </a:t>
            </a:r>
            <a:r>
              <a:rPr lang="de-DE" sz="2400" dirty="0" err="1"/>
              <a:t>collaboration</a:t>
            </a:r>
            <a:r>
              <a:rPr lang="de-DE" sz="2400" dirty="0"/>
              <a:t> / </a:t>
            </a:r>
            <a:r>
              <a:rPr lang="de-DE" sz="2400" dirty="0" err="1"/>
              <a:t>exchange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CHW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other</a:t>
            </a:r>
            <a:r>
              <a:rPr lang="de-DE" sz="2400" dirty="0"/>
              <a:t> European countries</a:t>
            </a:r>
          </a:p>
          <a:p>
            <a:pPr lvl="1"/>
            <a:endParaRPr lang="de-DE" sz="2400" dirty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5899" y="6356350"/>
            <a:ext cx="4559793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994299" y="6365166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4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3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Training Needs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068" y="1690689"/>
            <a:ext cx="8393282" cy="4017391"/>
          </a:xfrm>
        </p:spPr>
        <p:txBody>
          <a:bodyPr>
            <a:normAutofit/>
          </a:bodyPr>
          <a:lstStyle/>
          <a:p>
            <a:pPr lvl="1"/>
            <a:r>
              <a:rPr lang="de-DE" sz="2400" dirty="0" err="1"/>
              <a:t>Important</a:t>
            </a:r>
            <a:r>
              <a:rPr lang="de-DE" sz="2400" dirty="0"/>
              <a:t> </a:t>
            </a:r>
            <a:r>
              <a:rPr lang="de-DE" sz="2400" dirty="0" err="1"/>
              <a:t>topics</a:t>
            </a:r>
            <a:r>
              <a:rPr lang="de-DE" sz="2400" dirty="0"/>
              <a:t> </a:t>
            </a:r>
            <a:r>
              <a:rPr lang="de-DE" sz="2400" dirty="0" err="1"/>
              <a:t>underrepresented</a:t>
            </a:r>
            <a:r>
              <a:rPr lang="de-DE" sz="2400" dirty="0"/>
              <a:t>, i.e.</a:t>
            </a:r>
          </a:p>
          <a:p>
            <a:pPr lvl="2"/>
            <a:r>
              <a:rPr lang="de-DE" sz="2400" dirty="0"/>
              <a:t>Mental </a:t>
            </a:r>
            <a:r>
              <a:rPr lang="de-DE" sz="2400" dirty="0" err="1"/>
              <a:t>health</a:t>
            </a:r>
            <a:endParaRPr lang="de-DE" sz="2400" dirty="0"/>
          </a:p>
          <a:p>
            <a:pPr lvl="2"/>
            <a:r>
              <a:rPr lang="de-DE" sz="2400" dirty="0" err="1"/>
              <a:t>ChemSex</a:t>
            </a:r>
            <a:endParaRPr lang="de-DE" sz="2400" dirty="0"/>
          </a:p>
          <a:p>
            <a:pPr lvl="2"/>
            <a:r>
              <a:rPr lang="de-DE" sz="2400" dirty="0"/>
              <a:t>New </a:t>
            </a:r>
            <a:r>
              <a:rPr lang="de-DE" sz="2400" dirty="0" err="1"/>
              <a:t>prevention</a:t>
            </a:r>
            <a:r>
              <a:rPr lang="de-DE" sz="2400" dirty="0"/>
              <a:t> </a:t>
            </a:r>
            <a:r>
              <a:rPr lang="de-DE" sz="2400" dirty="0" err="1"/>
              <a:t>technologies</a:t>
            </a:r>
            <a:r>
              <a:rPr lang="de-DE" sz="2400" dirty="0"/>
              <a:t>, </a:t>
            </a:r>
            <a:r>
              <a:rPr lang="de-DE" sz="2400" dirty="0" err="1"/>
              <a:t>i.e.PReP</a:t>
            </a:r>
            <a:endParaRPr lang="de-DE" sz="2400" dirty="0"/>
          </a:p>
          <a:p>
            <a:pPr lvl="2"/>
            <a:r>
              <a:rPr lang="de-DE" sz="2400" dirty="0" err="1"/>
              <a:t>Discrimination</a:t>
            </a:r>
            <a:r>
              <a:rPr lang="de-DE" sz="2400" dirty="0"/>
              <a:t> / </a:t>
            </a:r>
            <a:r>
              <a:rPr lang="de-DE" sz="2400" dirty="0" err="1"/>
              <a:t>stigmatisation</a:t>
            </a:r>
            <a:endParaRPr lang="de-DE" sz="2400" dirty="0"/>
          </a:p>
          <a:p>
            <a:pPr lvl="2"/>
            <a:endParaRPr lang="de-DE" sz="2400" dirty="0"/>
          </a:p>
          <a:p>
            <a:pPr lvl="1"/>
            <a:r>
              <a:rPr lang="de-DE" sz="2400" dirty="0"/>
              <a:t>Trainings </a:t>
            </a:r>
            <a:r>
              <a:rPr lang="de-DE" sz="2400" dirty="0" err="1"/>
              <a:t>for</a:t>
            </a:r>
            <a:r>
              <a:rPr lang="de-DE" sz="2400" dirty="0"/>
              <a:t> CHW </a:t>
            </a:r>
            <a:r>
              <a:rPr lang="de-DE" sz="2400" dirty="0" err="1"/>
              <a:t>mostly</a:t>
            </a:r>
            <a:r>
              <a:rPr lang="de-DE" sz="2400" dirty="0"/>
              <a:t> </a:t>
            </a:r>
            <a:r>
              <a:rPr lang="de-DE" sz="2400" dirty="0" err="1"/>
              <a:t>cover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/>
              <a:t>topics</a:t>
            </a:r>
            <a:endParaRPr lang="de-DE" sz="2400" dirty="0"/>
          </a:p>
          <a:p>
            <a:pPr lvl="3"/>
            <a:r>
              <a:rPr lang="de-DE" sz="2400" dirty="0"/>
              <a:t>CHW </a:t>
            </a:r>
            <a:r>
              <a:rPr lang="de-DE" sz="2400" dirty="0" err="1"/>
              <a:t>already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(</a:t>
            </a:r>
            <a:r>
              <a:rPr lang="de-DE" sz="2400" dirty="0" err="1"/>
              <a:t>knowledge</a:t>
            </a:r>
            <a:r>
              <a:rPr lang="de-DE" sz="2400" dirty="0"/>
              <a:t>)</a:t>
            </a:r>
          </a:p>
          <a:p>
            <a:pPr lvl="3"/>
            <a:r>
              <a:rPr lang="de-DE" sz="2400" dirty="0"/>
              <a:t>National NGOs &amp; </a:t>
            </a:r>
            <a:r>
              <a:rPr lang="de-DE" sz="2400" dirty="0" err="1"/>
              <a:t>governments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interested</a:t>
            </a:r>
            <a:r>
              <a:rPr lang="de-DE" sz="2400" dirty="0"/>
              <a:t> in</a:t>
            </a:r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5900" y="6356350"/>
            <a:ext cx="4604182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20932" y="635635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5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2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Training Needs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600" dirty="0"/>
              <a:t>Gaps all </a:t>
            </a:r>
            <a:r>
              <a:rPr lang="de-DE" sz="2600" dirty="0" err="1"/>
              <a:t>over</a:t>
            </a:r>
            <a:r>
              <a:rPr lang="de-DE" sz="2600" dirty="0"/>
              <a:t> Europe in </a:t>
            </a:r>
            <a:r>
              <a:rPr lang="de-DE" sz="2600" dirty="0" err="1"/>
              <a:t>regards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endParaRPr lang="de-DE" sz="2600" dirty="0"/>
          </a:p>
          <a:p>
            <a:pPr lvl="3"/>
            <a:r>
              <a:rPr lang="de-DE" sz="2600" dirty="0" err="1"/>
              <a:t>Attitudes</a:t>
            </a:r>
            <a:endParaRPr lang="de-DE" sz="2600" dirty="0"/>
          </a:p>
          <a:p>
            <a:pPr lvl="3"/>
            <a:r>
              <a:rPr lang="de-DE" sz="2600" dirty="0"/>
              <a:t>Skills, i.e.</a:t>
            </a:r>
          </a:p>
          <a:p>
            <a:pPr lvl="4"/>
            <a:r>
              <a:rPr lang="de-DE" sz="2600" dirty="0"/>
              <a:t>Communication</a:t>
            </a:r>
          </a:p>
          <a:p>
            <a:pPr lvl="4"/>
            <a:r>
              <a:rPr lang="de-DE" sz="2600" dirty="0"/>
              <a:t>Interpersonal</a:t>
            </a:r>
          </a:p>
          <a:p>
            <a:pPr lvl="4"/>
            <a:r>
              <a:rPr lang="de-DE" sz="2600" dirty="0"/>
              <a:t>Service </a:t>
            </a:r>
            <a:r>
              <a:rPr lang="de-DE" sz="2600" dirty="0" err="1"/>
              <a:t>coordination</a:t>
            </a:r>
            <a:endParaRPr lang="de-DE" sz="2600" dirty="0"/>
          </a:p>
          <a:p>
            <a:pPr lvl="4"/>
            <a:r>
              <a:rPr lang="de-DE" sz="2600" dirty="0" err="1"/>
              <a:t>Capacity</a:t>
            </a:r>
            <a:r>
              <a:rPr lang="de-DE" sz="2600" dirty="0"/>
              <a:t> </a:t>
            </a:r>
            <a:r>
              <a:rPr lang="de-DE" sz="2600" dirty="0" err="1"/>
              <a:t>building</a:t>
            </a:r>
            <a:endParaRPr lang="de-DE" sz="2600" dirty="0"/>
          </a:p>
          <a:p>
            <a:pPr lvl="4"/>
            <a:endParaRPr lang="de-DE" sz="2600" dirty="0"/>
          </a:p>
          <a:p>
            <a:r>
              <a:rPr lang="de-DE" sz="2600" dirty="0"/>
              <a:t>Cultural </a:t>
            </a:r>
            <a:r>
              <a:rPr lang="de-DE" sz="2600" dirty="0" err="1"/>
              <a:t>competencies</a:t>
            </a:r>
            <a:r>
              <a:rPr lang="de-DE" sz="2600" dirty="0"/>
              <a:t> in </a:t>
            </a:r>
            <a:r>
              <a:rPr lang="de-DE" sz="2600" dirty="0" err="1"/>
              <a:t>regards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gay/MSM </a:t>
            </a:r>
            <a:r>
              <a:rPr lang="de-DE" sz="2600" dirty="0" err="1"/>
              <a:t>life</a:t>
            </a:r>
            <a:r>
              <a:rPr lang="de-DE" sz="2600" dirty="0"/>
              <a:t>, </a:t>
            </a:r>
            <a:r>
              <a:rPr lang="de-DE" sz="2600" dirty="0" err="1"/>
              <a:t>sexuality</a:t>
            </a:r>
            <a:r>
              <a:rPr lang="de-DE" sz="2600" dirty="0"/>
              <a:t>, (sub-) </a:t>
            </a:r>
            <a:r>
              <a:rPr lang="de-DE" sz="2600" dirty="0" err="1"/>
              <a:t>communities</a:t>
            </a:r>
            <a:endParaRPr lang="de-DE" sz="2600" dirty="0"/>
          </a:p>
          <a:p>
            <a:r>
              <a:rPr lang="de-DE" sz="2600" dirty="0"/>
              <a:t>Management (</a:t>
            </a:r>
            <a:r>
              <a:rPr lang="de-DE" sz="2600" dirty="0" err="1"/>
              <a:t>monitoring</a:t>
            </a:r>
            <a:r>
              <a:rPr lang="de-DE" sz="2600" dirty="0"/>
              <a:t> &amp; </a:t>
            </a:r>
            <a:r>
              <a:rPr lang="de-DE" sz="2600" dirty="0" err="1"/>
              <a:t>evaluation</a:t>
            </a:r>
            <a:r>
              <a:rPr lang="de-DE" sz="2600" dirty="0"/>
              <a:t>)</a:t>
            </a:r>
          </a:p>
          <a:p>
            <a:pPr lvl="3"/>
            <a:endParaRPr lang="de-DE" sz="2400" dirty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5900" y="6356350"/>
            <a:ext cx="4373362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8687" y="6347411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smtClean="0">
                <a:solidFill>
                  <a:srgbClr val="0070C0"/>
                </a:solidFill>
              </a:rPr>
              <a:pPr/>
              <a:t>6</a:t>
            </a:fld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Training </a:t>
            </a:r>
            <a:r>
              <a:rPr lang="de-DE" dirty="0" err="1"/>
              <a:t>Recommendations</a:t>
            </a:r>
            <a:r>
              <a:rPr lang="de-DE" dirty="0"/>
              <a:t> 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28650" y="1621439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Emphasis on competency-based rather than knowledge- based trainings</a:t>
            </a:r>
          </a:p>
          <a:p>
            <a:r>
              <a:rPr lang="en-GB" dirty="0"/>
              <a:t>Integrated conceptual and </a:t>
            </a:r>
            <a:r>
              <a:rPr lang="en-GB" dirty="0" err="1"/>
              <a:t>pedagocial</a:t>
            </a:r>
            <a:r>
              <a:rPr lang="en-GB" dirty="0"/>
              <a:t> approach strongly recommended</a:t>
            </a:r>
          </a:p>
          <a:p>
            <a:r>
              <a:rPr lang="en-GB" dirty="0"/>
              <a:t>Include innovative approaches (E-Learning)</a:t>
            </a:r>
          </a:p>
          <a:p>
            <a:r>
              <a:rPr lang="en-GB" dirty="0"/>
              <a:t>Core common (European) training protocols -&gt; adapted to local context and enriched by local, national material</a:t>
            </a:r>
          </a:p>
          <a:p>
            <a:r>
              <a:rPr lang="en-US" dirty="0"/>
              <a:t>Incentives, recognition and certification as crucial motivation component to be considered</a:t>
            </a:r>
            <a:endParaRPr lang="en-GB" dirty="0"/>
          </a:p>
          <a:p>
            <a:r>
              <a:rPr lang="en-GB" dirty="0"/>
              <a:t>Focus on Eastern Europe (most training gaps)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55938" y="6356350"/>
            <a:ext cx="4882718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38688" y="6365166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7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013" y="365126"/>
            <a:ext cx="8443758" cy="1325563"/>
          </a:xfrm>
        </p:spPr>
        <p:txBody>
          <a:bodyPr/>
          <a:lstStyle/>
          <a:p>
            <a:r>
              <a:rPr lang="de-DE" dirty="0"/>
              <a:t>Training Needs &amp; </a:t>
            </a:r>
            <a:r>
              <a:rPr lang="de-DE" dirty="0" err="1"/>
              <a:t>Recommendations</a:t>
            </a:r>
            <a:r>
              <a:rPr lang="de-DE" dirty="0"/>
              <a:t> 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42" y="2823063"/>
            <a:ext cx="4838700" cy="2876551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9792" y="6356288"/>
            <a:ext cx="4103140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12055" y="635635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8</a:t>
            </a:fld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3" name="Pfeil nach unten 2"/>
          <p:cNvSpPr/>
          <p:nvPr/>
        </p:nvSpPr>
        <p:spPr>
          <a:xfrm>
            <a:off x="3986170" y="1497500"/>
            <a:ext cx="1179443" cy="112643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55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err="1"/>
              <a:t>Overview</a:t>
            </a:r>
            <a:r>
              <a:rPr lang="de-DE" b="1" dirty="0"/>
              <a:t> Training Material &amp; Programme</a:t>
            </a:r>
            <a:br>
              <a:rPr lang="de-DE" dirty="0"/>
            </a:br>
            <a:endParaRPr lang="de-DE" sz="31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481137" y="6356350"/>
            <a:ext cx="4147305" cy="285750"/>
          </a:xfrm>
        </p:spPr>
        <p:txBody>
          <a:bodyPr/>
          <a:lstStyle/>
          <a:p>
            <a:r>
              <a:rPr lang="de-DE" dirty="0"/>
              <a:t>Matthias Kuske &amp; Barrie Dwyer I AIDS2018 I 23.07.2018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29810" y="6356350"/>
            <a:ext cx="354013" cy="285750"/>
          </a:xfrm>
        </p:spPr>
        <p:txBody>
          <a:bodyPr/>
          <a:lstStyle/>
          <a:p>
            <a:fld id="{FB857C31-4407-F243-840D-76E72942167A}" type="slidenum">
              <a:rPr lang="de-DE" b="1" smtClean="0">
                <a:solidFill>
                  <a:srgbClr val="0070C0"/>
                </a:solidFill>
              </a:rPr>
              <a:pPr/>
              <a:t>9</a:t>
            </a:fld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9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1453</Words>
  <Application>Microsoft Office PowerPoint</Application>
  <PresentationFormat>Bildschirmpräsentation (4:3)</PresentationFormat>
  <Paragraphs>233</Paragraphs>
  <Slides>32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Open Sans</vt:lpstr>
      <vt:lpstr>Open Sans SemiBold</vt:lpstr>
      <vt:lpstr>Office-Design</vt:lpstr>
      <vt:lpstr>ESTICOM  Training Programme</vt:lpstr>
      <vt:lpstr>Training Needs of  Community Health Worker </vt:lpstr>
      <vt:lpstr>PowerPoint-Präsentation</vt:lpstr>
      <vt:lpstr>Training Needs </vt:lpstr>
      <vt:lpstr>Training Needs </vt:lpstr>
      <vt:lpstr>Training Needs </vt:lpstr>
      <vt:lpstr>Training Recommendations </vt:lpstr>
      <vt:lpstr>Training Needs &amp; Recommendations </vt:lpstr>
      <vt:lpstr>Overview Training Material &amp; Programme </vt:lpstr>
      <vt:lpstr>Overview</vt:lpstr>
      <vt:lpstr>Overview</vt:lpstr>
      <vt:lpstr>Training material development</vt:lpstr>
      <vt:lpstr>Training materials</vt:lpstr>
      <vt:lpstr>Facilitator Manual &amp; Participant Workbook</vt:lpstr>
      <vt:lpstr>Powerpoint slides &amp; E-learning tool</vt:lpstr>
      <vt:lpstr>Curriculum</vt:lpstr>
      <vt:lpstr>Evaluation</vt:lpstr>
      <vt:lpstr>Needs Assessment</vt:lpstr>
      <vt:lpstr>Output</vt:lpstr>
      <vt:lpstr>Overview  Pilot Training Programme </vt:lpstr>
      <vt:lpstr>Training of Trainers Workshops</vt:lpstr>
      <vt:lpstr>Training of Trainer Workshops (ToT)</vt:lpstr>
      <vt:lpstr>ToT evaluation</vt:lpstr>
      <vt:lpstr>National Pilot Trainings</vt:lpstr>
      <vt:lpstr>National Pilot Trainings (NPT) implemented </vt:lpstr>
      <vt:lpstr>NPT on hold</vt:lpstr>
      <vt:lpstr>PowerPoint-Präsentation</vt:lpstr>
      <vt:lpstr>PowerPoint-Präsentation</vt:lpstr>
      <vt:lpstr>NPT planned</vt:lpstr>
      <vt:lpstr>NPT planned</vt:lpstr>
      <vt:lpstr>Initial general learnings</vt:lpstr>
      <vt:lpstr>Contact:  matthias.kuske@dah.aidshilfe.de  barrie.dwyer@tht.org.uk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Kathrin</dc:creator>
  <cp:lastModifiedBy>Tim Vogler</cp:lastModifiedBy>
  <cp:revision>114</cp:revision>
  <cp:lastPrinted>2018-07-09T07:37:19Z</cp:lastPrinted>
  <dcterms:created xsi:type="dcterms:W3CDTF">2018-01-09T15:53:15Z</dcterms:created>
  <dcterms:modified xsi:type="dcterms:W3CDTF">2018-07-23T06:28:43Z</dcterms:modified>
</cp:coreProperties>
</file>